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2" r:id="rId3"/>
    <p:sldId id="261" r:id="rId4"/>
    <p:sldId id="263" r:id="rId5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8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0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B236D41-EAF2-C5CA-3623-3C9C05395D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326C80B1-9396-4196-6CAD-EC2A7F4688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B84DE47-75C7-74EA-571A-A7A38969E5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EF12-B423-416D-A3D8-4A6F6B6A7B0C}" type="datetimeFigureOut">
              <a:rPr lang="zh-TW" altLang="en-US" smtClean="0"/>
              <a:t>2023/12/8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C42D23B-1968-A6D0-537C-F4E5EF25F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A096BDB-D533-FADA-187A-0674770431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3162D-56FD-4202-81AC-3B52303A13F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31378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BF48777-8E05-CC68-F2A0-9A8F2DC783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0D9E95EC-FAC1-80D9-74D4-23696A85EE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5F2B43E9-8D5E-43DE-164C-AED153890C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EF12-B423-416D-A3D8-4A6F6B6A7B0C}" type="datetimeFigureOut">
              <a:rPr lang="zh-TW" altLang="en-US" smtClean="0"/>
              <a:t>2023/12/8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004427F5-7024-102D-B82A-475225E3F1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7C3A7E1-5E9F-92EB-27AE-06FFF5C37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3162D-56FD-4202-81AC-3B52303A13F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61664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91A1A69-5820-5158-F88D-629FB7A5C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E0C1361D-104D-0901-29E6-71EB940AAF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9D309D9D-CDD0-F71E-8406-E7B9476FB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EF12-B423-416D-A3D8-4A6F6B6A7B0C}" type="datetimeFigureOut">
              <a:rPr lang="zh-TW" altLang="en-US" smtClean="0"/>
              <a:t>2023/12/8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B41FFE0-CD3F-F3CB-0AF7-52267E2FE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0EA2306F-44ED-6C21-CA88-C153A22F04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3162D-56FD-4202-81AC-3B52303A13F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72974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B35EFC6-18CC-0A01-D7A3-C5B5421EB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6618BB91-96E9-1A23-76A5-B9C601B1AC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A93E8110-586F-9B73-C1C5-BA588988FC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720EB7CE-9C82-D0C4-5C9F-BA7A054AA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EF12-B423-416D-A3D8-4A6F6B6A7B0C}" type="datetimeFigureOut">
              <a:rPr lang="zh-TW" altLang="en-US" smtClean="0"/>
              <a:t>2023/12/8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FCB267BC-BE1C-094B-520D-CDB139C030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58381D54-8DC0-E218-BDC5-9FEEAE1465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3162D-56FD-4202-81AC-3B52303A13F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877777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F6AC9DC-B8AB-4BAB-F96F-7DC311E50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6ACFCB79-CE91-EF82-23EC-8462A0E374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EE3047A6-E4EE-FE0A-F394-CF3C912086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E624671B-82E8-45FE-96DD-A83E1D3E88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DCF188FD-B2A8-0784-C56C-ACCAD4D87F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E3094E38-20BA-0C83-73B8-B4B79EA0B1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EF12-B423-416D-A3D8-4A6F6B6A7B0C}" type="datetimeFigureOut">
              <a:rPr lang="zh-TW" altLang="en-US" smtClean="0"/>
              <a:t>2023/12/8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5561565D-0D1C-4401-80F3-82EA558C9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D0F2AAB5-28B9-AA5D-6FDC-F5B535F44A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3162D-56FD-4202-81AC-3B52303A13F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582230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8635F88-3F9E-4BAF-7379-619109FBAB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C186A027-A8A5-1BA3-A29E-C2A543DB20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EF12-B423-416D-A3D8-4A6F6B6A7B0C}" type="datetimeFigureOut">
              <a:rPr lang="zh-TW" altLang="en-US" smtClean="0"/>
              <a:t>2023/12/8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E1D9B7F9-BACF-7C16-7807-A157130AD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77BFCCCD-8317-18CE-AA69-131655F1A1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3162D-56FD-4202-81AC-3B52303A13F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62624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F2B622C1-F28A-9E4A-56EA-2C76E71705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EF12-B423-416D-A3D8-4A6F6B6A7B0C}" type="datetimeFigureOut">
              <a:rPr lang="zh-TW" altLang="en-US" smtClean="0"/>
              <a:t>2023/12/8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7EC05A75-48F3-3A2B-D55B-9F0C9FF4E0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E772ABE9-2998-8454-46BB-0C2FDEABC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3162D-56FD-4202-81AC-3B52303A13F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54828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F99A247-993E-EF25-BB37-B26EEB3CAD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00D32DF6-7EA8-F3D8-0591-3AC3089109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18DFE70D-0CCB-A1AF-1D2C-0CA8680F4B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6089AB50-6D4C-943D-86E4-E2E3A28633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EF12-B423-416D-A3D8-4A6F6B6A7B0C}" type="datetimeFigureOut">
              <a:rPr lang="zh-TW" altLang="en-US" smtClean="0"/>
              <a:t>2023/12/8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76675C1F-784D-F579-36B5-1832A0B731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FF2C8183-A843-3D60-6AE2-D476D59C3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3162D-56FD-4202-81AC-3B52303A13F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187586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E301047-1358-A8D0-B1EF-F09A4C660A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4D916C08-E880-8392-DE34-81D82454A4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A2469A32-0B7E-B69B-53F4-D58C484D41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B140EA40-D664-3D89-F00C-9A7F26BD3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EF12-B423-416D-A3D8-4A6F6B6A7B0C}" type="datetimeFigureOut">
              <a:rPr lang="zh-TW" altLang="en-US" smtClean="0"/>
              <a:t>2023/12/8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741FDECC-E1A1-FE83-8F24-8185C1064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46F2D6A3-876F-DC59-2862-A0D9C091E2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3162D-56FD-4202-81AC-3B52303A13F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8064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BB42508-51EC-B2E5-11DF-997A90282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36773BC7-9585-E8AA-7A2C-C4D8CFEF0C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4665319-2EC8-AC0A-28D6-53DCFC5D0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EF12-B423-416D-A3D8-4A6F6B6A7B0C}" type="datetimeFigureOut">
              <a:rPr lang="zh-TW" altLang="en-US" smtClean="0"/>
              <a:t>2023/12/8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54B96A21-3305-5AEB-1759-8556AF6404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021E15BA-E4A3-5618-0E89-9FA5AB268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3162D-56FD-4202-81AC-3B52303A13F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76261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16B8FA63-9224-E85A-3A50-845A6B6C1C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698C4066-59C2-0020-571F-22CB4E00DA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17D93146-F567-29FE-2515-12D6B77BE8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EF12-B423-416D-A3D8-4A6F6B6A7B0C}" type="datetimeFigureOut">
              <a:rPr lang="zh-TW" altLang="en-US" smtClean="0"/>
              <a:t>2023/12/8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7BABFB58-80E0-BD63-F180-E5DDF23F4A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0DA7923F-077E-39A2-D860-6A645F66D3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3162D-56FD-4202-81AC-3B52303A13F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88546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2A2A9BF6-C8F3-3949-EE86-36F2223F10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E146738B-0132-F49A-8939-0AE33ACEA3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6DE62958-3A58-42E4-8AFE-ED257C825F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8EF12-B423-416D-A3D8-4A6F6B6A7B0C}" type="datetimeFigureOut">
              <a:rPr lang="zh-TW" altLang="en-US" smtClean="0"/>
              <a:t>2023/12/8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F1C4039-7C11-B5DC-CEB1-C63610E485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91A85FCA-4BD0-B6BB-90D3-7EEE822325C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F3162D-56FD-4202-81AC-3B52303A13F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71734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0605D23-4C1E-44AC-940F-94F5E92FD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/>
              <a:t>TSRI HF-016 </a:t>
            </a:r>
            <a:r>
              <a:rPr lang="en-US" altLang="zh-TW" dirty="0"/>
              <a:t>TEST</a:t>
            </a:r>
            <a:r>
              <a:rPr lang="zh-TW" altLang="en-US" dirty="0"/>
              <a:t> </a:t>
            </a:r>
            <a:r>
              <a:rPr lang="en-US" altLang="zh-TW" dirty="0"/>
              <a:t>PLAN</a:t>
            </a:r>
            <a:r>
              <a:rPr lang="zh-TW" altLang="en-US" dirty="0"/>
              <a:t> 說明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28634DC-1CD3-440E-932E-7327E5BB20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此版文件內容可任意刪除或增列</a:t>
            </a:r>
            <a:endParaRPr lang="en-US" altLang="zh-TW" dirty="0"/>
          </a:p>
          <a:p>
            <a:r>
              <a:rPr lang="zh-TW" altLang="en-US" dirty="0"/>
              <a:t>請勿將機密內容附加於此</a:t>
            </a:r>
            <a:r>
              <a:rPr lang="en-US" altLang="zh-TW" dirty="0"/>
              <a:t>TEST PLAN</a:t>
            </a:r>
          </a:p>
          <a:p>
            <a:r>
              <a:rPr lang="zh-TW" altLang="en-US" dirty="0"/>
              <a:t>請詳加敘述測試內容</a:t>
            </a:r>
            <a:r>
              <a:rPr lang="en-US" altLang="zh-TW" dirty="0"/>
              <a:t>,</a:t>
            </a:r>
            <a:r>
              <a:rPr lang="zh-TW" altLang="en-US" dirty="0"/>
              <a:t>將會影響系統架設與測試儀器之安排</a:t>
            </a:r>
            <a:endParaRPr lang="en-US" altLang="zh-TW" dirty="0"/>
          </a:p>
          <a:p>
            <a:r>
              <a:rPr lang="zh-TW" altLang="en-US" dirty="0"/>
              <a:t>若有特殊需求請先行聯絡設備工程師確認可行性</a:t>
            </a:r>
          </a:p>
        </p:txBody>
      </p:sp>
    </p:spTree>
    <p:extLst>
      <p:ext uri="{BB962C8B-B14F-4D97-AF65-F5344CB8AC3E}">
        <p14:creationId xmlns:p14="http://schemas.microsoft.com/office/powerpoint/2010/main" val="34115181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群組 16">
            <a:extLst>
              <a:ext uri="{FF2B5EF4-FFF2-40B4-BE49-F238E27FC236}">
                <a16:creationId xmlns:a16="http://schemas.microsoft.com/office/drawing/2014/main" id="{92AFD1A2-702C-43D4-9918-35EDAC7AC5B5}"/>
              </a:ext>
            </a:extLst>
          </p:cNvPr>
          <p:cNvGrpSpPr/>
          <p:nvPr/>
        </p:nvGrpSpPr>
        <p:grpSpPr>
          <a:xfrm>
            <a:off x="7124045" y="3010703"/>
            <a:ext cx="4687653" cy="2467307"/>
            <a:chOff x="7325382" y="3119761"/>
            <a:chExt cx="4028418" cy="1977750"/>
          </a:xfrm>
        </p:grpSpPr>
        <p:pic>
          <p:nvPicPr>
            <p:cNvPr id="4" name="圖片 3">
              <a:extLst>
                <a:ext uri="{FF2B5EF4-FFF2-40B4-BE49-F238E27FC236}">
                  <a16:creationId xmlns:a16="http://schemas.microsoft.com/office/drawing/2014/main" id="{C9B8E745-75A1-4CFF-9627-D3738C2B749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297744" y="3119761"/>
              <a:ext cx="1404659" cy="1971977"/>
            </a:xfrm>
            <a:prstGeom prst="rect">
              <a:avLst/>
            </a:prstGeom>
          </p:spPr>
        </p:pic>
        <p:cxnSp>
          <p:nvCxnSpPr>
            <p:cNvPr id="5" name="直線單箭頭接點 4">
              <a:extLst>
                <a:ext uri="{FF2B5EF4-FFF2-40B4-BE49-F238E27FC236}">
                  <a16:creationId xmlns:a16="http://schemas.microsoft.com/office/drawing/2014/main" id="{5FE4A2B3-F622-4C88-BAB6-4F7F361EDBEA}"/>
                </a:ext>
              </a:extLst>
            </p:cNvPr>
            <p:cNvCxnSpPr/>
            <p:nvPr/>
          </p:nvCxnSpPr>
          <p:spPr>
            <a:xfrm>
              <a:off x="8138634" y="3297881"/>
              <a:ext cx="0" cy="844471"/>
            </a:xfrm>
            <a:prstGeom prst="straightConnector1">
              <a:avLst/>
            </a:prstGeom>
            <a:ln w="1905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4E38ACEA-6F82-4B9A-B7E7-C9BAD1D77A76}"/>
                </a:ext>
              </a:extLst>
            </p:cNvPr>
            <p:cNvSpPr txBox="1"/>
            <p:nvPr/>
          </p:nvSpPr>
          <p:spPr>
            <a:xfrm>
              <a:off x="7325382" y="3494842"/>
              <a:ext cx="146823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400" dirty="0">
                  <a:solidFill>
                    <a:srgbClr val="FF0000"/>
                  </a:solidFill>
                </a:rPr>
                <a:t>Pad pitch</a:t>
              </a:r>
            </a:p>
            <a:p>
              <a:r>
                <a:rPr lang="en-US" altLang="zh-TW" sz="1400" dirty="0">
                  <a:solidFill>
                    <a:srgbClr val="FF0000"/>
                  </a:solidFill>
                </a:rPr>
                <a:t>100um</a:t>
              </a:r>
              <a:endParaRPr lang="zh-TW" altLang="en-US" sz="1400" dirty="0">
                <a:solidFill>
                  <a:srgbClr val="FF0000"/>
                </a:solidFill>
              </a:endParaRPr>
            </a:p>
          </p:txBody>
        </p:sp>
        <p:sp>
          <p:nvSpPr>
            <p:cNvPr id="7" name="文字方塊 6">
              <a:extLst>
                <a:ext uri="{FF2B5EF4-FFF2-40B4-BE49-F238E27FC236}">
                  <a16:creationId xmlns:a16="http://schemas.microsoft.com/office/drawing/2014/main" id="{DB866CD4-E00F-4C37-BC86-7DDF112E604F}"/>
                </a:ext>
              </a:extLst>
            </p:cNvPr>
            <p:cNvSpPr txBox="1"/>
            <p:nvPr/>
          </p:nvSpPr>
          <p:spPr>
            <a:xfrm>
              <a:off x="8333888" y="3955637"/>
              <a:ext cx="26853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dirty="0">
                  <a:solidFill>
                    <a:srgbClr val="FF0000"/>
                  </a:solidFill>
                </a:rPr>
                <a:t>G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8" name="文字方塊 7">
              <a:extLst>
                <a:ext uri="{FF2B5EF4-FFF2-40B4-BE49-F238E27FC236}">
                  <a16:creationId xmlns:a16="http://schemas.microsoft.com/office/drawing/2014/main" id="{A4AE98C9-9F40-498B-851E-DDB661153CC1}"/>
                </a:ext>
              </a:extLst>
            </p:cNvPr>
            <p:cNvSpPr txBox="1"/>
            <p:nvPr/>
          </p:nvSpPr>
          <p:spPr>
            <a:xfrm>
              <a:off x="9308781" y="3961883"/>
              <a:ext cx="26853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dirty="0">
                  <a:solidFill>
                    <a:srgbClr val="FF0000"/>
                  </a:solidFill>
                </a:rPr>
                <a:t>D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9" name="文字方塊 8">
              <a:extLst>
                <a:ext uri="{FF2B5EF4-FFF2-40B4-BE49-F238E27FC236}">
                  <a16:creationId xmlns:a16="http://schemas.microsoft.com/office/drawing/2014/main" id="{6D41FC4E-253D-42AF-A5C6-0A6C0351F627}"/>
                </a:ext>
              </a:extLst>
            </p:cNvPr>
            <p:cNvSpPr txBox="1"/>
            <p:nvPr/>
          </p:nvSpPr>
          <p:spPr>
            <a:xfrm>
              <a:off x="8374134" y="3171242"/>
              <a:ext cx="26853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dirty="0">
                  <a:solidFill>
                    <a:srgbClr val="FF0000"/>
                  </a:solidFill>
                </a:rPr>
                <a:t>S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10" name="文字方塊 9">
              <a:extLst>
                <a:ext uri="{FF2B5EF4-FFF2-40B4-BE49-F238E27FC236}">
                  <a16:creationId xmlns:a16="http://schemas.microsoft.com/office/drawing/2014/main" id="{98ED1ADB-0D81-422E-863B-9308624746B0}"/>
                </a:ext>
              </a:extLst>
            </p:cNvPr>
            <p:cNvSpPr txBox="1"/>
            <p:nvPr/>
          </p:nvSpPr>
          <p:spPr>
            <a:xfrm>
              <a:off x="9375078" y="3171242"/>
              <a:ext cx="26853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dirty="0">
                  <a:solidFill>
                    <a:srgbClr val="FF0000"/>
                  </a:solidFill>
                </a:rPr>
                <a:t>S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11" name="文字方塊 10">
              <a:extLst>
                <a:ext uri="{FF2B5EF4-FFF2-40B4-BE49-F238E27FC236}">
                  <a16:creationId xmlns:a16="http://schemas.microsoft.com/office/drawing/2014/main" id="{90EE3B27-0714-464E-AA35-19F1EC3FA3EC}"/>
                </a:ext>
              </a:extLst>
            </p:cNvPr>
            <p:cNvSpPr txBox="1"/>
            <p:nvPr/>
          </p:nvSpPr>
          <p:spPr>
            <a:xfrm>
              <a:off x="8374134" y="4728179"/>
              <a:ext cx="26853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dirty="0">
                  <a:solidFill>
                    <a:srgbClr val="FF0000"/>
                  </a:solidFill>
                </a:rPr>
                <a:t>S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12" name="文字方塊 11">
              <a:extLst>
                <a:ext uri="{FF2B5EF4-FFF2-40B4-BE49-F238E27FC236}">
                  <a16:creationId xmlns:a16="http://schemas.microsoft.com/office/drawing/2014/main" id="{61B64164-933C-453B-A093-9F84A359F501}"/>
                </a:ext>
              </a:extLst>
            </p:cNvPr>
            <p:cNvSpPr txBox="1"/>
            <p:nvPr/>
          </p:nvSpPr>
          <p:spPr>
            <a:xfrm>
              <a:off x="9329554" y="4722406"/>
              <a:ext cx="26853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dirty="0">
                  <a:solidFill>
                    <a:srgbClr val="FF0000"/>
                  </a:solidFill>
                </a:rPr>
                <a:t>S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13" name="文字方塊 12">
              <a:extLst>
                <a:ext uri="{FF2B5EF4-FFF2-40B4-BE49-F238E27FC236}">
                  <a16:creationId xmlns:a16="http://schemas.microsoft.com/office/drawing/2014/main" id="{2F218BEE-AC6C-4B93-B1DA-27CD514F6CA5}"/>
                </a:ext>
              </a:extLst>
            </p:cNvPr>
            <p:cNvSpPr txBox="1"/>
            <p:nvPr/>
          </p:nvSpPr>
          <p:spPr>
            <a:xfrm>
              <a:off x="9702403" y="3936872"/>
              <a:ext cx="165139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dirty="0">
                  <a:solidFill>
                    <a:srgbClr val="FF0000"/>
                  </a:solidFill>
                </a:rPr>
                <a:t>Pin assignment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</p:grp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E1B8B4AC-FD8F-4920-8FC3-20BBFE496D76}"/>
              </a:ext>
            </a:extLst>
          </p:cNvPr>
          <p:cNvSpPr txBox="1"/>
          <p:nvPr/>
        </p:nvSpPr>
        <p:spPr>
          <a:xfrm>
            <a:off x="1257650" y="2916388"/>
            <a:ext cx="7062278" cy="3365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Clr>
                <a:srgbClr val="FF0000"/>
              </a:buClr>
              <a:buSzPct val="80000"/>
              <a:buFont typeface="Wingdings" panose="05000000000000000000" pitchFamily="2" charset="2"/>
              <a:buChar char="l"/>
            </a:pPr>
            <a:r>
              <a:rPr lang="en-US" altLang="zh-TW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Temperature: 4K, 20K, 50K, 100K, 200K, 300K</a:t>
            </a:r>
          </a:p>
          <a:p>
            <a:pPr marL="285750" indent="-285750">
              <a:lnSpc>
                <a:spcPct val="150000"/>
              </a:lnSpc>
              <a:buClr>
                <a:srgbClr val="FF0000"/>
              </a:buClr>
              <a:buSzPct val="80000"/>
              <a:buFont typeface="Wingdings" panose="05000000000000000000" pitchFamily="2" charset="2"/>
              <a:buChar char="l"/>
            </a:pPr>
            <a:r>
              <a:rPr lang="en-US" altLang="zh-TW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Frequency: 200</a:t>
            </a:r>
            <a:r>
              <a:rPr lang="zh-TW" altLang="en-US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 </a:t>
            </a:r>
            <a:r>
              <a:rPr lang="en-US" altLang="zh-TW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M ~ 65</a:t>
            </a:r>
            <a:r>
              <a:rPr lang="zh-TW" altLang="en-US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 </a:t>
            </a:r>
            <a:r>
              <a:rPr lang="en-US" altLang="zh-TW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GHz, step 200</a:t>
            </a:r>
            <a:r>
              <a:rPr lang="zh-TW" altLang="en-US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 </a:t>
            </a:r>
            <a:r>
              <a:rPr lang="en-US" altLang="zh-TW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MHz</a:t>
            </a:r>
          </a:p>
          <a:p>
            <a:pPr marL="285750" indent="-285750">
              <a:lnSpc>
                <a:spcPct val="150000"/>
              </a:lnSpc>
              <a:buClr>
                <a:srgbClr val="FF0000"/>
              </a:buClr>
              <a:buSzPct val="80000"/>
              <a:buFont typeface="Wingdings" panose="05000000000000000000" pitchFamily="2" charset="2"/>
              <a:buChar char="l"/>
            </a:pPr>
            <a:r>
              <a:rPr lang="en-US" altLang="zh-TW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Ids </a:t>
            </a:r>
            <a:r>
              <a:rPr lang="en-US" altLang="zh-TW" i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vs.</a:t>
            </a:r>
            <a:r>
              <a:rPr lang="en-US" altLang="zh-TW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 Vds</a:t>
            </a:r>
          </a:p>
          <a:p>
            <a:pPr>
              <a:lnSpc>
                <a:spcPct val="150000"/>
              </a:lnSpc>
            </a:pPr>
            <a:r>
              <a:rPr lang="en-US" altLang="zh-TW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     (1) |Vds|: 0V to 0.6V, step voltage: 0.005V</a:t>
            </a:r>
          </a:p>
          <a:p>
            <a:pPr>
              <a:lnSpc>
                <a:spcPct val="150000"/>
              </a:lnSpc>
            </a:pPr>
            <a:r>
              <a:rPr lang="en-US" altLang="zh-TW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     (2) |Vgs|: 0V to 0.6V, step voltage: 0.05V</a:t>
            </a:r>
          </a:p>
          <a:p>
            <a:pPr marL="285750" indent="-285750">
              <a:lnSpc>
                <a:spcPct val="150000"/>
              </a:lnSpc>
              <a:buClr>
                <a:srgbClr val="FF0000"/>
              </a:buClr>
              <a:buSzPct val="80000"/>
              <a:buFont typeface="Wingdings" panose="05000000000000000000" pitchFamily="2" charset="2"/>
              <a:buChar char="l"/>
            </a:pPr>
            <a:r>
              <a:rPr lang="en-US" altLang="zh-TW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Ids </a:t>
            </a:r>
            <a:r>
              <a:rPr lang="en-US" altLang="zh-TW" i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vs.</a:t>
            </a:r>
            <a:r>
              <a:rPr lang="en-US" altLang="zh-TW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 Vgs</a:t>
            </a:r>
          </a:p>
          <a:p>
            <a:pPr>
              <a:lnSpc>
                <a:spcPct val="150000"/>
              </a:lnSpc>
              <a:buClr>
                <a:srgbClr val="FF0000"/>
              </a:buClr>
              <a:buSzPct val="80000"/>
            </a:pPr>
            <a:r>
              <a:rPr lang="en-US" altLang="zh-TW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     (1) |Vgs|: 0V to 0.6V, step voltage: 0.005V </a:t>
            </a:r>
          </a:p>
          <a:p>
            <a:pPr>
              <a:lnSpc>
                <a:spcPct val="150000"/>
              </a:lnSpc>
              <a:buClr>
                <a:srgbClr val="FF0000"/>
              </a:buClr>
              <a:buSzPct val="80000"/>
            </a:pPr>
            <a:r>
              <a:rPr lang="en-US" altLang="zh-TW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     (2) |Vds|: 0.05 , 0.1, 0.2, 0.3, 0.4, 0.5, 0.6, 0.7, 0.8, and 0.9 V</a:t>
            </a:r>
          </a:p>
        </p:txBody>
      </p:sp>
      <p:sp>
        <p:nvSpPr>
          <p:cNvPr id="15" name="標題 1">
            <a:extLst>
              <a:ext uri="{FF2B5EF4-FFF2-40B4-BE49-F238E27FC236}">
                <a16:creationId xmlns:a16="http://schemas.microsoft.com/office/drawing/2014/main" id="{3260E7E9-73DE-4169-A892-BE4FBA6DB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8331"/>
          </a:xfrm>
        </p:spPr>
        <p:txBody>
          <a:bodyPr>
            <a:normAutofit/>
          </a:bodyPr>
          <a:lstStyle/>
          <a:p>
            <a:r>
              <a:rPr lang="en-US" altLang="zh-TW" sz="4000" dirty="0">
                <a:latin typeface="Arial Black" panose="020B0A04020102020204" pitchFamily="34" charset="0"/>
              </a:rPr>
              <a:t>Example 1:</a:t>
            </a:r>
            <a:endParaRPr lang="zh-TW" altLang="en-US" sz="4000" dirty="0">
              <a:latin typeface="Arial Black" panose="020B0A04020102020204" pitchFamily="34" charset="0"/>
            </a:endParaRPr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20E0E264-36E7-46D8-8357-E63B6950014F}"/>
              </a:ext>
            </a:extLst>
          </p:cNvPr>
          <p:cNvSpPr txBox="1"/>
          <p:nvPr/>
        </p:nvSpPr>
        <p:spPr>
          <a:xfrm>
            <a:off x="864149" y="1173255"/>
            <a:ext cx="718786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u="sng" dirty="0">
                <a:solidFill>
                  <a:srgbClr val="FF0000"/>
                </a:solidFill>
              </a:rPr>
              <a:t>元件：</a:t>
            </a:r>
            <a:r>
              <a:rPr lang="zh-TW" altLang="en-US" dirty="0"/>
              <a:t> </a:t>
            </a:r>
            <a:r>
              <a:rPr lang="en-US" altLang="zh-TW" dirty="0"/>
              <a:t>MOSFET</a:t>
            </a:r>
          </a:p>
          <a:p>
            <a:r>
              <a:rPr lang="zh-TW" altLang="en-US" b="1" u="sng" dirty="0">
                <a:solidFill>
                  <a:srgbClr val="FF0000"/>
                </a:solidFill>
              </a:rPr>
              <a:t>形式：</a:t>
            </a:r>
            <a:r>
              <a:rPr lang="zh-TW" altLang="en-US" b="1" dirty="0">
                <a:solidFill>
                  <a:srgbClr val="FF0000"/>
                </a:solidFill>
              </a:rPr>
              <a:t> </a:t>
            </a:r>
            <a:r>
              <a:rPr lang="zh-TW" altLang="en-US" dirty="0"/>
              <a:t>破片*</a:t>
            </a:r>
            <a:r>
              <a:rPr lang="en-US" altLang="zh-TW" dirty="0"/>
              <a:t>1 (20mm x 20mm)</a:t>
            </a:r>
          </a:p>
          <a:p>
            <a:r>
              <a:rPr lang="zh-TW" altLang="en-US" b="1" u="sng" dirty="0">
                <a:solidFill>
                  <a:srgbClr val="FF0000"/>
                </a:solidFill>
              </a:rPr>
              <a:t>測試項目：</a:t>
            </a:r>
            <a:r>
              <a:rPr lang="zh-TW" altLang="en-US" dirty="0"/>
              <a:t>量測</a:t>
            </a:r>
            <a:r>
              <a:rPr lang="en-US" altLang="zh-TW" dirty="0"/>
              <a:t>I-V</a:t>
            </a:r>
            <a:r>
              <a:rPr lang="zh-TW" altLang="en-US" dirty="0"/>
              <a:t> </a:t>
            </a:r>
            <a:r>
              <a:rPr lang="en-US" altLang="zh-TW" dirty="0"/>
              <a:t>&amp; S-par, RF </a:t>
            </a:r>
            <a:r>
              <a:rPr lang="zh-TW" altLang="en-US" dirty="0"/>
              <a:t>探針</a:t>
            </a:r>
            <a:endParaRPr lang="en-US" altLang="zh-TW" dirty="0"/>
          </a:p>
          <a:p>
            <a:r>
              <a:rPr lang="zh-TW" altLang="en-US" b="1" u="sng" dirty="0">
                <a:solidFill>
                  <a:srgbClr val="FF0000"/>
                </a:solidFill>
              </a:rPr>
              <a:t>元件尺寸描述與數量：</a:t>
            </a:r>
            <a:r>
              <a:rPr lang="zh-TW" altLang="en-US" dirty="0"/>
              <a:t>元件尺寸</a:t>
            </a:r>
            <a:r>
              <a:rPr lang="en-US" altLang="zh-TW" dirty="0"/>
              <a:t>200um*300um</a:t>
            </a:r>
            <a:r>
              <a:rPr lang="zh-TW" altLang="en-US" dirty="0"/>
              <a:t>，</a:t>
            </a:r>
            <a:r>
              <a:rPr lang="en-US" altLang="zh-TW" dirty="0"/>
              <a:t>Lg=100</a:t>
            </a:r>
            <a:r>
              <a:rPr lang="zh-TW" altLang="en-US" dirty="0"/>
              <a:t>、</a:t>
            </a:r>
            <a:r>
              <a:rPr lang="en-US" altLang="zh-TW" dirty="0"/>
              <a:t>200</a:t>
            </a:r>
            <a:r>
              <a:rPr lang="zh-TW" altLang="en-US" dirty="0"/>
              <a:t>、</a:t>
            </a:r>
            <a:r>
              <a:rPr lang="en-US" altLang="zh-TW" dirty="0"/>
              <a:t>200nm,</a:t>
            </a:r>
            <a:r>
              <a:rPr lang="zh-TW" altLang="en-US" dirty="0"/>
              <a:t>總共</a:t>
            </a:r>
            <a:r>
              <a:rPr lang="en-US" altLang="zh-TW" dirty="0"/>
              <a:t>3</a:t>
            </a:r>
            <a:r>
              <a:rPr lang="zh-TW" altLang="en-US" dirty="0"/>
              <a:t>個元件要量</a:t>
            </a:r>
            <a:endParaRPr lang="en-US" altLang="zh-TW" dirty="0"/>
          </a:p>
          <a:p>
            <a:r>
              <a:rPr lang="zh-TW" altLang="en-US" b="1" u="sng" dirty="0">
                <a:solidFill>
                  <a:srgbClr val="FF0000"/>
                </a:solidFill>
              </a:rPr>
              <a:t>元件測試條件：</a:t>
            </a:r>
            <a:endParaRPr lang="zh-TW" altLang="en-US" dirty="0"/>
          </a:p>
          <a:p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7827805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群組 13">
            <a:extLst>
              <a:ext uri="{FF2B5EF4-FFF2-40B4-BE49-F238E27FC236}">
                <a16:creationId xmlns:a16="http://schemas.microsoft.com/office/drawing/2014/main" id="{8D82D962-3DBB-4E4C-B843-F84AA49D95CC}"/>
              </a:ext>
            </a:extLst>
          </p:cNvPr>
          <p:cNvGrpSpPr/>
          <p:nvPr/>
        </p:nvGrpSpPr>
        <p:grpSpPr>
          <a:xfrm>
            <a:off x="1673469" y="1326109"/>
            <a:ext cx="7958708" cy="2319674"/>
            <a:chOff x="1740581" y="1116384"/>
            <a:chExt cx="7958708" cy="2319674"/>
          </a:xfrm>
        </p:grpSpPr>
        <p:pic>
          <p:nvPicPr>
            <p:cNvPr id="4" name="圖片 3">
              <a:extLst>
                <a:ext uri="{FF2B5EF4-FFF2-40B4-BE49-F238E27FC236}">
                  <a16:creationId xmlns:a16="http://schemas.microsoft.com/office/drawing/2014/main" id="{4E5D6F31-B252-44B5-803A-6A329D0534D9}"/>
                </a:ext>
              </a:extLst>
            </p:cNvPr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2589" y="1116384"/>
              <a:ext cx="7886700" cy="2319674"/>
            </a:xfrm>
            <a:prstGeom prst="rect">
              <a:avLst/>
            </a:prstGeom>
          </p:spPr>
        </p:pic>
        <p:sp>
          <p:nvSpPr>
            <p:cNvPr id="7" name="文字方塊 6">
              <a:extLst>
                <a:ext uri="{FF2B5EF4-FFF2-40B4-BE49-F238E27FC236}">
                  <a16:creationId xmlns:a16="http://schemas.microsoft.com/office/drawing/2014/main" id="{CCE236FB-DDD2-41D1-B383-96526F5B4FC9}"/>
                </a:ext>
              </a:extLst>
            </p:cNvPr>
            <p:cNvSpPr txBox="1"/>
            <p:nvPr/>
          </p:nvSpPr>
          <p:spPr>
            <a:xfrm>
              <a:off x="2676685" y="1214492"/>
              <a:ext cx="288032" cy="377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dirty="0">
                  <a:solidFill>
                    <a:srgbClr val="FF0000"/>
                  </a:solidFill>
                </a:rPr>
                <a:t>G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8" name="文字方塊 7">
              <a:extLst>
                <a:ext uri="{FF2B5EF4-FFF2-40B4-BE49-F238E27FC236}">
                  <a16:creationId xmlns:a16="http://schemas.microsoft.com/office/drawing/2014/main" id="{30A923DE-7024-461F-9BB8-5EAE2698059B}"/>
                </a:ext>
              </a:extLst>
            </p:cNvPr>
            <p:cNvSpPr txBox="1"/>
            <p:nvPr/>
          </p:nvSpPr>
          <p:spPr>
            <a:xfrm>
              <a:off x="1740581" y="1620440"/>
              <a:ext cx="5760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dirty="0">
                  <a:solidFill>
                    <a:srgbClr val="FF0000"/>
                  </a:solidFill>
                </a:rPr>
                <a:t>D/S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9" name="文字方塊 8">
              <a:extLst>
                <a:ext uri="{FF2B5EF4-FFF2-40B4-BE49-F238E27FC236}">
                  <a16:creationId xmlns:a16="http://schemas.microsoft.com/office/drawing/2014/main" id="{BAC5209D-A13F-41B9-83D8-91BD19325803}"/>
                </a:ext>
              </a:extLst>
            </p:cNvPr>
            <p:cNvSpPr txBox="1"/>
            <p:nvPr/>
          </p:nvSpPr>
          <p:spPr>
            <a:xfrm>
              <a:off x="3396765" y="1620440"/>
              <a:ext cx="280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dirty="0">
                  <a:solidFill>
                    <a:srgbClr val="FF0000"/>
                  </a:solidFill>
                </a:rPr>
                <a:t>B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10" name="文字方塊 9">
              <a:extLst>
                <a:ext uri="{FF2B5EF4-FFF2-40B4-BE49-F238E27FC236}">
                  <a16:creationId xmlns:a16="http://schemas.microsoft.com/office/drawing/2014/main" id="{7B4D5F67-85F8-4640-8BC5-61BF5270F5B8}"/>
                </a:ext>
              </a:extLst>
            </p:cNvPr>
            <p:cNvSpPr txBox="1"/>
            <p:nvPr/>
          </p:nvSpPr>
          <p:spPr>
            <a:xfrm>
              <a:off x="4719579" y="1214492"/>
              <a:ext cx="288032" cy="377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dirty="0">
                  <a:solidFill>
                    <a:srgbClr val="FF0000"/>
                  </a:solidFill>
                </a:rPr>
                <a:t>G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11" name="文字方塊 10">
              <a:extLst>
                <a:ext uri="{FF2B5EF4-FFF2-40B4-BE49-F238E27FC236}">
                  <a16:creationId xmlns:a16="http://schemas.microsoft.com/office/drawing/2014/main" id="{F12C5239-09D7-4B33-B3B9-CD214C813CD2}"/>
                </a:ext>
              </a:extLst>
            </p:cNvPr>
            <p:cNvSpPr txBox="1"/>
            <p:nvPr/>
          </p:nvSpPr>
          <p:spPr>
            <a:xfrm>
              <a:off x="3749092" y="1654457"/>
              <a:ext cx="78969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1400" dirty="0">
                  <a:solidFill>
                    <a:srgbClr val="FF0000"/>
                  </a:solidFill>
                </a:rPr>
                <a:t>D/S/B</a:t>
              </a:r>
              <a:endParaRPr lang="zh-TW" altLang="en-US" sz="1400" dirty="0">
                <a:solidFill>
                  <a:srgbClr val="FF0000"/>
                </a:solidFill>
              </a:endParaRPr>
            </a:p>
          </p:txBody>
        </p:sp>
      </p:grpSp>
      <p:sp>
        <p:nvSpPr>
          <p:cNvPr id="12" name="標題 1">
            <a:extLst>
              <a:ext uri="{FF2B5EF4-FFF2-40B4-BE49-F238E27FC236}">
                <a16:creationId xmlns:a16="http://schemas.microsoft.com/office/drawing/2014/main" id="{2B8B807C-98A0-4E09-A70F-13FE9183C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8331"/>
          </a:xfrm>
        </p:spPr>
        <p:txBody>
          <a:bodyPr>
            <a:normAutofit/>
          </a:bodyPr>
          <a:lstStyle/>
          <a:p>
            <a:r>
              <a:rPr lang="en-US" altLang="zh-TW" sz="4000" dirty="0">
                <a:latin typeface="Arial Black" panose="020B0A04020102020204" pitchFamily="34" charset="0"/>
              </a:rPr>
              <a:t>Example 2:</a:t>
            </a:r>
            <a:endParaRPr lang="zh-TW" altLang="en-US" sz="4000" dirty="0">
              <a:latin typeface="Arial Black" panose="020B0A04020102020204" pitchFamily="34" charset="0"/>
            </a:endParaRP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623A1712-8982-4E61-9ABC-4EFAB3A8D893}"/>
              </a:ext>
            </a:extLst>
          </p:cNvPr>
          <p:cNvSpPr txBox="1"/>
          <p:nvPr/>
        </p:nvSpPr>
        <p:spPr>
          <a:xfrm>
            <a:off x="1269638" y="3958047"/>
            <a:ext cx="757235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u="sng" dirty="0">
                <a:solidFill>
                  <a:srgbClr val="FF0000"/>
                </a:solidFill>
              </a:rPr>
              <a:t>元件：</a:t>
            </a:r>
            <a:r>
              <a:rPr lang="zh-TW" altLang="en-US" dirty="0"/>
              <a:t> </a:t>
            </a:r>
            <a:r>
              <a:rPr lang="en-US" altLang="zh-TW" dirty="0"/>
              <a:t>MOSCAP</a:t>
            </a:r>
          </a:p>
          <a:p>
            <a:r>
              <a:rPr lang="zh-TW" altLang="en-US" b="1" u="sng" dirty="0">
                <a:solidFill>
                  <a:srgbClr val="FF0000"/>
                </a:solidFill>
              </a:rPr>
              <a:t>形式：</a:t>
            </a:r>
            <a:r>
              <a:rPr lang="zh-TW" altLang="en-US" b="1" dirty="0">
                <a:solidFill>
                  <a:srgbClr val="FF0000"/>
                </a:solidFill>
              </a:rPr>
              <a:t> </a:t>
            </a:r>
            <a:r>
              <a:rPr lang="zh-TW" altLang="en-US" dirty="0"/>
              <a:t>破片*</a:t>
            </a:r>
            <a:r>
              <a:rPr lang="en-US" altLang="zh-TW" dirty="0"/>
              <a:t>1 (2mm x 4mm)</a:t>
            </a:r>
          </a:p>
          <a:p>
            <a:r>
              <a:rPr lang="zh-TW" altLang="en-US" b="1" u="sng" dirty="0">
                <a:solidFill>
                  <a:srgbClr val="FF0000"/>
                </a:solidFill>
              </a:rPr>
              <a:t>測試項目：</a:t>
            </a:r>
            <a:r>
              <a:rPr lang="zh-TW" altLang="en-US" dirty="0"/>
              <a:t>量測</a:t>
            </a:r>
            <a:r>
              <a:rPr lang="en-US" altLang="zh-TW" dirty="0"/>
              <a:t>C-V</a:t>
            </a:r>
            <a:r>
              <a:rPr lang="zh-TW" altLang="en-US" dirty="0"/>
              <a:t> </a:t>
            </a:r>
            <a:r>
              <a:rPr lang="en-US" altLang="zh-TW" dirty="0"/>
              <a:t>, DC </a:t>
            </a:r>
            <a:r>
              <a:rPr lang="zh-TW" altLang="en-US" dirty="0"/>
              <a:t>探針</a:t>
            </a:r>
            <a:endParaRPr lang="en-US" altLang="zh-TW" dirty="0"/>
          </a:p>
          <a:p>
            <a:r>
              <a:rPr lang="zh-TW" altLang="en-US" b="1" u="sng" dirty="0">
                <a:solidFill>
                  <a:srgbClr val="FF0000"/>
                </a:solidFill>
              </a:rPr>
              <a:t>元件尺寸描述與數量：</a:t>
            </a:r>
            <a:r>
              <a:rPr lang="zh-TW" altLang="en-US" dirty="0"/>
              <a:t>元件尺寸</a:t>
            </a:r>
            <a:r>
              <a:rPr lang="en-US" altLang="zh-TW" dirty="0"/>
              <a:t>200um*300um</a:t>
            </a:r>
            <a:r>
              <a:rPr lang="zh-TW" altLang="en-US" dirty="0"/>
              <a:t>，</a:t>
            </a:r>
            <a:r>
              <a:rPr lang="en-US" altLang="zh-TW" dirty="0"/>
              <a:t>Lg=100</a:t>
            </a:r>
            <a:r>
              <a:rPr lang="zh-TW" altLang="en-US" dirty="0"/>
              <a:t>、</a:t>
            </a:r>
            <a:r>
              <a:rPr lang="en-US" altLang="zh-TW" dirty="0"/>
              <a:t>200</a:t>
            </a:r>
            <a:r>
              <a:rPr lang="zh-TW" altLang="en-US" dirty="0"/>
              <a:t>、</a:t>
            </a:r>
            <a:r>
              <a:rPr lang="en-US" altLang="zh-TW" dirty="0"/>
              <a:t>200nm</a:t>
            </a:r>
            <a:r>
              <a:rPr lang="zh-TW" altLang="en-US" dirty="0"/>
              <a:t>，</a:t>
            </a:r>
            <a:r>
              <a:rPr lang="en-US" altLang="zh-TW" dirty="0"/>
              <a:t>fin width=150</a:t>
            </a:r>
            <a:r>
              <a:rPr lang="zh-TW" altLang="en-US" dirty="0"/>
              <a:t>、</a:t>
            </a:r>
            <a:r>
              <a:rPr lang="en-US" altLang="zh-TW" dirty="0"/>
              <a:t>200</a:t>
            </a:r>
            <a:r>
              <a:rPr lang="zh-TW" altLang="en-US" dirty="0"/>
              <a:t>、</a:t>
            </a:r>
            <a:r>
              <a:rPr lang="en-US" altLang="zh-TW" dirty="0"/>
              <a:t>300,</a:t>
            </a:r>
            <a:r>
              <a:rPr lang="zh-TW" altLang="en-US" dirty="0"/>
              <a:t>總共</a:t>
            </a:r>
            <a:r>
              <a:rPr lang="en-US" altLang="zh-TW" dirty="0"/>
              <a:t>7</a:t>
            </a:r>
            <a:r>
              <a:rPr lang="zh-TW" altLang="en-US" dirty="0"/>
              <a:t>個元件要量</a:t>
            </a:r>
            <a:endParaRPr lang="en-US" altLang="zh-TW" dirty="0"/>
          </a:p>
          <a:p>
            <a:r>
              <a:rPr lang="zh-TW" altLang="en-US" b="1" u="sng" dirty="0">
                <a:solidFill>
                  <a:srgbClr val="FF0000"/>
                </a:solidFill>
              </a:rPr>
              <a:t>元件偏壓條件：</a:t>
            </a:r>
            <a:r>
              <a:rPr lang="en-US" altLang="zh-TW" dirty="0"/>
              <a:t>Vg= -1V~1V</a:t>
            </a:r>
            <a:r>
              <a:rPr lang="zh-TW" altLang="en-US" dirty="0"/>
              <a:t>，</a:t>
            </a:r>
            <a:r>
              <a:rPr lang="en-US" altLang="zh-TW" dirty="0"/>
              <a:t>S</a:t>
            </a:r>
            <a:r>
              <a:rPr lang="zh-TW" altLang="en-US" dirty="0"/>
              <a:t>和</a:t>
            </a:r>
            <a:r>
              <a:rPr lang="en-US" altLang="zh-TW" dirty="0"/>
              <a:t>D</a:t>
            </a:r>
            <a:r>
              <a:rPr lang="zh-TW" altLang="en-US" dirty="0"/>
              <a:t>短路接到</a:t>
            </a:r>
            <a:r>
              <a:rPr lang="en-US" altLang="zh-TW" dirty="0"/>
              <a:t>B</a:t>
            </a:r>
          </a:p>
          <a:p>
            <a:r>
              <a:rPr lang="zh-TW" altLang="en-US" b="1" u="sng" dirty="0">
                <a:solidFill>
                  <a:srgbClr val="FF0000"/>
                </a:solidFill>
              </a:rPr>
              <a:t>頻率：</a:t>
            </a:r>
            <a:r>
              <a:rPr lang="en-US" altLang="zh-TW" dirty="0"/>
              <a:t>1kHz</a:t>
            </a:r>
            <a:r>
              <a:rPr lang="zh-TW" altLang="en-US" dirty="0"/>
              <a:t>、</a:t>
            </a:r>
            <a:r>
              <a:rPr lang="en-US" altLang="zh-TW" dirty="0"/>
              <a:t>10kHz</a:t>
            </a:r>
            <a:r>
              <a:rPr lang="zh-TW" altLang="en-US" dirty="0"/>
              <a:t>、</a:t>
            </a:r>
            <a:r>
              <a:rPr lang="en-US" altLang="zh-TW" dirty="0"/>
              <a:t>100kHz</a:t>
            </a:r>
            <a:r>
              <a:rPr lang="zh-TW" altLang="en-US" dirty="0"/>
              <a:t>、</a:t>
            </a:r>
            <a:r>
              <a:rPr lang="en-US" altLang="zh-TW" dirty="0"/>
              <a:t>1MHz</a:t>
            </a:r>
          </a:p>
          <a:p>
            <a:r>
              <a:rPr lang="zh-TW" altLang="en-US" b="1" u="sng" dirty="0">
                <a:solidFill>
                  <a:srgbClr val="FF0000"/>
                </a:solidFill>
              </a:rPr>
              <a:t>溫度：</a:t>
            </a:r>
            <a:r>
              <a:rPr lang="en-US" altLang="zh-TW" dirty="0"/>
              <a:t>4K, 20K, 50K, 77K, 100K, 150K, 200K, 300K</a:t>
            </a:r>
            <a:endParaRPr lang="zh-TW" altLang="en-US" dirty="0"/>
          </a:p>
          <a:p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0515801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D43FFF58-723B-48B3-AFF2-58F3F76BE3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8331"/>
          </a:xfrm>
        </p:spPr>
        <p:txBody>
          <a:bodyPr>
            <a:normAutofit/>
          </a:bodyPr>
          <a:lstStyle/>
          <a:p>
            <a:r>
              <a:rPr lang="en-US" altLang="zh-TW" sz="4000" dirty="0">
                <a:latin typeface="Arial Black" panose="020B0A04020102020204" pitchFamily="34" charset="0"/>
              </a:rPr>
              <a:t>Example 3:</a:t>
            </a:r>
            <a:endParaRPr lang="zh-TW" altLang="en-US" sz="4000" dirty="0">
              <a:latin typeface="Arial Black" panose="020B0A04020102020204" pitchFamily="34" charset="0"/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6E5A37C6-6FFA-4841-BE96-18D9E0AADE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8569" y="1632839"/>
            <a:ext cx="3488276" cy="3592321"/>
          </a:xfrm>
          <a:prstGeom prst="rect">
            <a:avLst/>
          </a:prstGeom>
        </p:spPr>
      </p:pic>
      <p:sp>
        <p:nvSpPr>
          <p:cNvPr id="7" name="文字方塊 6">
            <a:extLst>
              <a:ext uri="{FF2B5EF4-FFF2-40B4-BE49-F238E27FC236}">
                <a16:creationId xmlns:a16="http://schemas.microsoft.com/office/drawing/2014/main" id="{9A887D53-A127-41EE-B118-B6F3F31293BA}"/>
              </a:ext>
            </a:extLst>
          </p:cNvPr>
          <p:cNvSpPr txBox="1"/>
          <p:nvPr/>
        </p:nvSpPr>
        <p:spPr>
          <a:xfrm>
            <a:off x="1317007" y="1341035"/>
            <a:ext cx="718786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u="sng" dirty="0">
                <a:solidFill>
                  <a:srgbClr val="FF0000"/>
                </a:solidFill>
              </a:rPr>
              <a:t>元件：</a:t>
            </a:r>
            <a:r>
              <a:rPr lang="zh-TW" altLang="en-US" dirty="0"/>
              <a:t> </a:t>
            </a:r>
            <a:r>
              <a:rPr lang="en-US" altLang="zh-TW" dirty="0"/>
              <a:t>LNA</a:t>
            </a:r>
          </a:p>
          <a:p>
            <a:r>
              <a:rPr lang="zh-TW" altLang="en-US" b="1" u="sng" dirty="0">
                <a:solidFill>
                  <a:srgbClr val="FF0000"/>
                </a:solidFill>
              </a:rPr>
              <a:t>形式：</a:t>
            </a:r>
            <a:r>
              <a:rPr lang="zh-TW" altLang="en-US" b="1" dirty="0">
                <a:solidFill>
                  <a:srgbClr val="FF0000"/>
                </a:solidFill>
              </a:rPr>
              <a:t> </a:t>
            </a:r>
            <a:r>
              <a:rPr lang="zh-TW" altLang="en-US" dirty="0"/>
              <a:t>破片*</a:t>
            </a:r>
            <a:r>
              <a:rPr lang="en-US" altLang="zh-TW" dirty="0"/>
              <a:t>1 (1mm x 2mm)</a:t>
            </a:r>
          </a:p>
          <a:p>
            <a:r>
              <a:rPr lang="zh-TW" altLang="en-US" b="1" u="sng" dirty="0">
                <a:solidFill>
                  <a:srgbClr val="FF0000"/>
                </a:solidFill>
              </a:rPr>
              <a:t>測試項目：</a:t>
            </a:r>
            <a:r>
              <a:rPr lang="zh-TW" altLang="en-US" dirty="0"/>
              <a:t>量測</a:t>
            </a:r>
            <a:r>
              <a:rPr lang="en-US" altLang="zh-TW" dirty="0"/>
              <a:t> S-par, RF </a:t>
            </a:r>
            <a:r>
              <a:rPr lang="zh-TW" altLang="en-US" dirty="0"/>
              <a:t>探針 </a:t>
            </a:r>
            <a:r>
              <a:rPr lang="en-US" altLang="zh-TW" dirty="0"/>
              <a:t>+</a:t>
            </a:r>
            <a:r>
              <a:rPr lang="zh-TW" altLang="en-US" dirty="0"/>
              <a:t> </a:t>
            </a:r>
            <a:r>
              <a:rPr lang="en-US" altLang="zh-TW" dirty="0"/>
              <a:t>DC</a:t>
            </a:r>
            <a:r>
              <a:rPr lang="zh-TW" altLang="en-US" dirty="0"/>
              <a:t> 探針*</a:t>
            </a:r>
            <a:r>
              <a:rPr lang="en-US" altLang="zh-TW" dirty="0"/>
              <a:t>2</a:t>
            </a:r>
          </a:p>
          <a:p>
            <a:r>
              <a:rPr lang="zh-TW" altLang="en-US" b="1" u="sng" dirty="0">
                <a:solidFill>
                  <a:srgbClr val="FF0000"/>
                </a:solidFill>
              </a:rPr>
              <a:t>元件偏壓條件</a:t>
            </a:r>
            <a:r>
              <a:rPr lang="zh-TW" altLang="en-US" b="1" dirty="0">
                <a:solidFill>
                  <a:srgbClr val="FF0000"/>
                </a:solidFill>
              </a:rPr>
              <a:t>： </a:t>
            </a:r>
            <a:r>
              <a:rPr lang="en-US" altLang="zh-TW" dirty="0" err="1"/>
              <a:t>Vdd</a:t>
            </a:r>
            <a:r>
              <a:rPr lang="en-US" altLang="zh-TW" dirty="0"/>
              <a:t> = 1.25</a:t>
            </a:r>
            <a:r>
              <a:rPr lang="zh-TW" altLang="en-US" dirty="0"/>
              <a:t> </a:t>
            </a:r>
            <a:r>
              <a:rPr lang="en-US" altLang="zh-TW" dirty="0"/>
              <a:t>V, </a:t>
            </a:r>
            <a:r>
              <a:rPr lang="en-US" altLang="zh-TW" dirty="0" err="1"/>
              <a:t>Vgs</a:t>
            </a:r>
            <a:r>
              <a:rPr lang="en-US" altLang="zh-TW" dirty="0"/>
              <a:t> = 0.55</a:t>
            </a:r>
            <a:r>
              <a:rPr lang="zh-TW" altLang="en-US" dirty="0"/>
              <a:t> </a:t>
            </a:r>
            <a:r>
              <a:rPr lang="en-US" altLang="zh-TW" dirty="0"/>
              <a:t>V</a:t>
            </a:r>
          </a:p>
          <a:p>
            <a:r>
              <a:rPr lang="zh-TW" altLang="en-US" b="1" u="sng" dirty="0">
                <a:solidFill>
                  <a:srgbClr val="FF0000"/>
                </a:solidFill>
              </a:rPr>
              <a:t>頻率：</a:t>
            </a:r>
            <a:r>
              <a:rPr lang="en-US" altLang="zh-TW" dirty="0"/>
              <a:t>100</a:t>
            </a:r>
            <a:r>
              <a:rPr lang="zh-TW" altLang="en-US" dirty="0"/>
              <a:t> </a:t>
            </a:r>
            <a:r>
              <a:rPr lang="en-US" altLang="zh-TW" dirty="0"/>
              <a:t>M</a:t>
            </a:r>
            <a:r>
              <a:rPr lang="zh-TW" altLang="en-US" dirty="0"/>
              <a:t> </a:t>
            </a:r>
            <a:r>
              <a:rPr lang="en-US" altLang="zh-TW" dirty="0"/>
              <a:t>~</a:t>
            </a:r>
            <a:r>
              <a:rPr lang="zh-TW" altLang="en-US" dirty="0"/>
              <a:t> </a:t>
            </a:r>
            <a:r>
              <a:rPr lang="en-US" altLang="zh-TW" dirty="0"/>
              <a:t>4</a:t>
            </a:r>
            <a:r>
              <a:rPr lang="zh-TW" altLang="en-US" dirty="0"/>
              <a:t> </a:t>
            </a:r>
            <a:r>
              <a:rPr lang="en-US" altLang="zh-TW" dirty="0"/>
              <a:t>GHz, step = 50 MHz</a:t>
            </a:r>
          </a:p>
          <a:p>
            <a:r>
              <a:rPr lang="zh-TW" altLang="en-US" b="1" u="sng" dirty="0">
                <a:solidFill>
                  <a:srgbClr val="FF0000"/>
                </a:solidFill>
              </a:rPr>
              <a:t>溫度：</a:t>
            </a:r>
            <a:r>
              <a:rPr lang="en-US" altLang="zh-TW" dirty="0"/>
              <a:t>4K, 20K, 50K, 100K, 150K, 200K, 300K</a:t>
            </a:r>
            <a:endParaRPr lang="zh-TW" altLang="en-US" dirty="0"/>
          </a:p>
          <a:p>
            <a:endParaRPr lang="zh-TW" altLang="en-US" dirty="0"/>
          </a:p>
          <a:p>
            <a:endParaRPr lang="en-US" altLang="zh-TW" dirty="0"/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C467B78D-0820-44BD-B12F-F2C5988FF0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7007" y="3350507"/>
            <a:ext cx="5256612" cy="2793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0872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414</Words>
  <Application>Microsoft Office PowerPoint</Application>
  <PresentationFormat>寬螢幕</PresentationFormat>
  <Paragraphs>48</Paragraphs>
  <Slides>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12" baseType="lpstr">
      <vt:lpstr>微軟正黑體</vt:lpstr>
      <vt:lpstr>新細明體</vt:lpstr>
      <vt:lpstr>Arial</vt:lpstr>
      <vt:lpstr>Arial Black</vt:lpstr>
      <vt:lpstr>Calibri</vt:lpstr>
      <vt:lpstr>Calibri Light</vt:lpstr>
      <vt:lpstr>Wingdings</vt:lpstr>
      <vt:lpstr>Office 佈景主題</vt:lpstr>
      <vt:lpstr>TSRI HF-016 TEST PLAN 說明</vt:lpstr>
      <vt:lpstr>Example 1:</vt:lpstr>
      <vt:lpstr>Example 2:</vt:lpstr>
      <vt:lpstr>Example 3: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姿妃 陳</dc:creator>
  <cp:lastModifiedBy>BYC</cp:lastModifiedBy>
  <cp:revision>11</cp:revision>
  <dcterms:created xsi:type="dcterms:W3CDTF">2023-09-04T04:45:06Z</dcterms:created>
  <dcterms:modified xsi:type="dcterms:W3CDTF">2023-12-08T08:05:26Z</dcterms:modified>
</cp:coreProperties>
</file>